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66" r:id="rId5"/>
    <p:sldId id="258" r:id="rId6"/>
    <p:sldId id="267" r:id="rId7"/>
    <p:sldId id="264" r:id="rId8"/>
    <p:sldId id="268" r:id="rId9"/>
    <p:sldId id="259" r:id="rId10"/>
    <p:sldId id="269" r:id="rId11"/>
    <p:sldId id="263" r:id="rId12"/>
    <p:sldId id="262" r:id="rId13"/>
    <p:sldId id="260" r:id="rId14"/>
    <p:sldId id="270" r:id="rId15"/>
    <p:sldId id="271" r:id="rId16"/>
    <p:sldId id="273" r:id="rId17"/>
    <p:sldId id="272"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a:p>
        </p:txBody>
      </p:sp>
      <p:sp>
        <p:nvSpPr>
          <p:cNvPr id="30" name="Date Placeholder 29"/>
          <p:cNvSpPr>
            <a:spLocks noGrp="1"/>
          </p:cNvSpPr>
          <p:nvPr>
            <p:ph type="dt" sz="half" idx="10"/>
          </p:nvPr>
        </p:nvSpPr>
        <p:spPr/>
        <p:txBody>
          <a:bodyPr/>
          <a:lstStyle/>
          <a:p>
            <a:fld id="{42DA2C11-35F6-4887-A834-7C2AB1EBF99C}" type="datetimeFigureOut">
              <a:rPr lang="sv-SE" smtClean="0"/>
              <a:t>2021-08-31</a:t>
            </a:fld>
            <a:endParaRPr lang="sv-SE"/>
          </a:p>
        </p:txBody>
      </p:sp>
      <p:sp>
        <p:nvSpPr>
          <p:cNvPr id="19" name="Footer Placeholder 18"/>
          <p:cNvSpPr>
            <a:spLocks noGrp="1"/>
          </p:cNvSpPr>
          <p:nvPr>
            <p:ph type="ftr" sz="quarter" idx="11"/>
          </p:nvPr>
        </p:nvSpPr>
        <p:spPr/>
        <p:txBody>
          <a:bodyPr/>
          <a:lstStyle/>
          <a:p>
            <a:endParaRPr lang="sv-SE"/>
          </a:p>
        </p:txBody>
      </p:sp>
      <p:sp>
        <p:nvSpPr>
          <p:cNvPr id="27" name="Slide Number Placeholder 26"/>
          <p:cNvSpPr>
            <a:spLocks noGrp="1"/>
          </p:cNvSpPr>
          <p:nvPr>
            <p:ph type="sldNum" sz="quarter" idx="12"/>
          </p:nvPr>
        </p:nvSpPr>
        <p:spPr/>
        <p:txBody>
          <a:bodyPr/>
          <a:lstStyle/>
          <a:p>
            <a:fld id="{504CAAE3-E661-4842-AD33-9592D86F1C8C}" type="slidenum">
              <a:rPr lang="sv-SE" smtClean="0"/>
              <a:t>‹#›</a:t>
            </a:fld>
            <a:endParaRPr lang="sv-SE"/>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a:t>Klicka här för att ändra format</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Date Placeholder 3"/>
          <p:cNvSpPr>
            <a:spLocks noGrp="1"/>
          </p:cNvSpPr>
          <p:nvPr>
            <p:ph type="dt" sz="half" idx="10"/>
          </p:nvPr>
        </p:nvSpPr>
        <p:spPr/>
        <p:txBody>
          <a:bodyPr/>
          <a:lstStyle/>
          <a:p>
            <a:fld id="{42DA2C11-35F6-4887-A834-7C2AB1EBF99C}" type="datetimeFigureOut">
              <a:rPr lang="sv-SE" smtClean="0"/>
              <a:t>2021-08-31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Date Placeholder 3"/>
          <p:cNvSpPr>
            <a:spLocks noGrp="1"/>
          </p:cNvSpPr>
          <p:nvPr>
            <p:ph type="dt" sz="half" idx="10"/>
          </p:nvPr>
        </p:nvSpPr>
        <p:spPr/>
        <p:txBody>
          <a:bodyPr/>
          <a:lstStyle/>
          <a:p>
            <a:fld id="{42DA2C11-35F6-4887-A834-7C2AB1EBF99C}" type="datetimeFigureOut">
              <a:rPr lang="sv-SE" smtClean="0"/>
              <a:t>2021-08-31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a:t>Klicka här för att ändra format</a:t>
            </a:r>
            <a:endParaRPr kumimoji="0" lang="en-US"/>
          </a:p>
        </p:txBody>
      </p:sp>
      <p:sp>
        <p:nvSpPr>
          <p:cNvPr id="3" name="Content Placeholder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Date Placeholder 3"/>
          <p:cNvSpPr>
            <a:spLocks noGrp="1"/>
          </p:cNvSpPr>
          <p:nvPr>
            <p:ph type="dt" sz="half" idx="10"/>
          </p:nvPr>
        </p:nvSpPr>
        <p:spPr/>
        <p:txBody>
          <a:bodyPr/>
          <a:lstStyle/>
          <a:p>
            <a:fld id="{42DA2C11-35F6-4887-A834-7C2AB1EBF99C}" type="datetimeFigureOut">
              <a:rPr lang="sv-SE" smtClean="0"/>
              <a:t>2021-08-31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Date Placeholder 3"/>
          <p:cNvSpPr>
            <a:spLocks noGrp="1"/>
          </p:cNvSpPr>
          <p:nvPr>
            <p:ph type="dt" sz="half" idx="10"/>
          </p:nvPr>
        </p:nvSpPr>
        <p:spPr/>
        <p:txBody>
          <a:bodyPr/>
          <a:lstStyle/>
          <a:p>
            <a:fld id="{42DA2C11-35F6-4887-A834-7C2AB1EBF99C}" type="datetimeFigureOut">
              <a:rPr lang="sv-SE" smtClean="0"/>
              <a:t>2021-08-31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4CAAE3-E661-4842-AD33-9592D86F1C8C}" type="slidenum">
              <a:rPr lang="sv-SE" smtClean="0"/>
              <a:t>‹#›</a:t>
            </a:fld>
            <a:endParaRPr lang="sv-SE"/>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Date Placeholder 4"/>
          <p:cNvSpPr>
            <a:spLocks noGrp="1"/>
          </p:cNvSpPr>
          <p:nvPr>
            <p:ph type="dt" sz="half" idx="10"/>
          </p:nvPr>
        </p:nvSpPr>
        <p:spPr/>
        <p:txBody>
          <a:bodyPr/>
          <a:lstStyle/>
          <a:p>
            <a:fld id="{42DA2C11-35F6-4887-A834-7C2AB1EBF99C}" type="datetimeFigureOut">
              <a:rPr lang="sv-SE" smtClean="0"/>
              <a:t>2021-08-31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Date Placeholder 6"/>
          <p:cNvSpPr>
            <a:spLocks noGrp="1"/>
          </p:cNvSpPr>
          <p:nvPr>
            <p:ph type="dt" sz="half" idx="10"/>
          </p:nvPr>
        </p:nvSpPr>
        <p:spPr/>
        <p:txBody>
          <a:bodyPr/>
          <a:lstStyle/>
          <a:p>
            <a:fld id="{42DA2C11-35F6-4887-A834-7C2AB1EBF99C}" type="datetimeFigureOut">
              <a:rPr lang="sv-SE" smtClean="0"/>
              <a:t>2021-08-31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Date Placeholder 2"/>
          <p:cNvSpPr>
            <a:spLocks noGrp="1"/>
          </p:cNvSpPr>
          <p:nvPr>
            <p:ph type="dt" sz="half" idx="10"/>
          </p:nvPr>
        </p:nvSpPr>
        <p:spPr/>
        <p:txBody>
          <a:bodyPr/>
          <a:lstStyle/>
          <a:p>
            <a:fld id="{42DA2C11-35F6-4887-A834-7C2AB1EBF99C}" type="datetimeFigureOut">
              <a:rPr lang="sv-SE" smtClean="0"/>
              <a:t>2021-08-31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A2C11-35F6-4887-A834-7C2AB1EBF99C}" type="datetimeFigureOut">
              <a:rPr lang="sv-SE" smtClean="0"/>
              <a:t>2021-08-31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Date Placeholder 4"/>
          <p:cNvSpPr>
            <a:spLocks noGrp="1"/>
          </p:cNvSpPr>
          <p:nvPr>
            <p:ph type="dt" sz="half" idx="10"/>
          </p:nvPr>
        </p:nvSpPr>
        <p:spPr/>
        <p:txBody>
          <a:bodyPr/>
          <a:lstStyle/>
          <a:p>
            <a:fld id="{42DA2C11-35F6-4887-A834-7C2AB1EBF99C}" type="datetimeFigureOut">
              <a:rPr lang="sv-SE" smtClean="0"/>
              <a:t>2021-08-31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04CAAE3-E661-4842-AD33-9592D86F1C8C}" type="slidenum">
              <a:rPr lang="sv-SE" smtClean="0"/>
              <a:t>‹#›</a:t>
            </a:fld>
            <a:endParaRPr lang="sv-SE"/>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Date Placeholder 4"/>
          <p:cNvSpPr>
            <a:spLocks noGrp="1"/>
          </p:cNvSpPr>
          <p:nvPr>
            <p:ph type="dt" sz="half" idx="10"/>
          </p:nvPr>
        </p:nvSpPr>
        <p:spPr/>
        <p:txBody>
          <a:bodyPr/>
          <a:lstStyle/>
          <a:p>
            <a:fld id="{42DA2C11-35F6-4887-A834-7C2AB1EBF99C}" type="datetimeFigureOut">
              <a:rPr lang="sv-SE" smtClean="0"/>
              <a:t>2021-08-31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8077200" y="6356350"/>
            <a:ext cx="609600" cy="365125"/>
          </a:xfrm>
        </p:spPr>
        <p:txBody>
          <a:bodyPr/>
          <a:lstStyle/>
          <a:p>
            <a:fld id="{504CAAE3-E661-4842-AD33-9592D86F1C8C}" type="slidenum">
              <a:rPr lang="sv-SE" smtClean="0"/>
              <a:t>‹#›</a:t>
            </a:fld>
            <a:endParaRPr lang="sv-S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DA2C11-35F6-4887-A834-7C2AB1EBF99C}" type="datetimeFigureOut">
              <a:rPr lang="sv-SE" smtClean="0"/>
              <a:t>2021-08-31</a:t>
            </a:fld>
            <a:endParaRPr lang="sv-S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4CAAE3-E661-4842-AD33-9592D86F1C8C}" type="slidenum">
              <a:rPr lang="sv-SE" smtClean="0"/>
              <a:t>‹#›</a:t>
            </a:fld>
            <a:endParaRPr lang="sv-S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hyperlink" Target="http://www.legionofmary.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0"/>
            <a:ext cx="4860032" cy="6858000"/>
          </a:xfrm>
          <a:prstGeom prst="rect">
            <a:avLst/>
          </a:prstGeom>
        </p:spPr>
      </p:pic>
      <p:sp>
        <p:nvSpPr>
          <p:cNvPr id="2" name="textruta 1"/>
          <p:cNvSpPr txBox="1"/>
          <p:nvPr/>
        </p:nvSpPr>
        <p:spPr>
          <a:xfrm>
            <a:off x="179512" y="548680"/>
            <a:ext cx="4104456" cy="4770537"/>
          </a:xfrm>
          <a:prstGeom prst="rect">
            <a:avLst/>
          </a:prstGeom>
          <a:noFill/>
        </p:spPr>
        <p:txBody>
          <a:bodyPr wrap="square" rtlCol="0">
            <a:spAutoFit/>
          </a:bodyPr>
          <a:lstStyle/>
          <a:p>
            <a:pPr>
              <a:lnSpc>
                <a:spcPct val="150000"/>
              </a:lnSpc>
            </a:pPr>
            <a:r>
              <a:rPr lang="sv-SE" sz="2400" b="1" dirty="0">
                <a:latin typeface="Courier New" panose="02070309020205020404" pitchFamily="49" charset="0"/>
                <a:cs typeface="Courier New" panose="02070309020205020404" pitchFamily="49" charset="0"/>
              </a:rPr>
              <a:t>”Vem är hon som blickar fram </a:t>
            </a:r>
          </a:p>
          <a:p>
            <a:pPr>
              <a:lnSpc>
                <a:spcPct val="150000"/>
              </a:lnSpc>
            </a:pPr>
            <a:r>
              <a:rPr lang="sv-SE" sz="2400" b="1" dirty="0">
                <a:latin typeface="Courier New" panose="02070309020205020404" pitchFamily="49" charset="0"/>
                <a:cs typeface="Courier New" panose="02070309020205020404" pitchFamily="49" charset="0"/>
              </a:rPr>
              <a:t>lik en morgonrodnad, </a:t>
            </a:r>
          </a:p>
          <a:p>
            <a:pPr>
              <a:lnSpc>
                <a:spcPct val="150000"/>
              </a:lnSpc>
            </a:pPr>
            <a:r>
              <a:rPr lang="sv-SE" sz="2400" b="1" dirty="0">
                <a:latin typeface="Courier New" panose="02070309020205020404" pitchFamily="49" charset="0"/>
                <a:cs typeface="Courier New" panose="02070309020205020404" pitchFamily="49" charset="0"/>
              </a:rPr>
              <a:t>skön såsom månen</a:t>
            </a:r>
          </a:p>
          <a:p>
            <a:pPr>
              <a:lnSpc>
                <a:spcPct val="150000"/>
              </a:lnSpc>
            </a:pPr>
            <a:r>
              <a:rPr lang="sv-SE" sz="2400" b="1" dirty="0">
                <a:latin typeface="Courier New" panose="02070309020205020404" pitchFamily="49" charset="0"/>
                <a:cs typeface="Courier New" panose="02070309020205020404" pitchFamily="49" charset="0"/>
              </a:rPr>
              <a:t>strålande såsom solen, </a:t>
            </a:r>
          </a:p>
          <a:p>
            <a:pPr>
              <a:lnSpc>
                <a:spcPct val="150000"/>
              </a:lnSpc>
            </a:pPr>
            <a:r>
              <a:rPr lang="sv-SE" sz="2400" b="1" dirty="0">
                <a:latin typeface="Courier New" panose="02070309020205020404" pitchFamily="49" charset="0"/>
                <a:cs typeface="Courier New" panose="02070309020205020404" pitchFamily="49" charset="0"/>
              </a:rPr>
              <a:t>Överväldigande såsom en härskara?” </a:t>
            </a:r>
          </a:p>
          <a:p>
            <a:r>
              <a:rPr lang="sv-SE" sz="1600" b="1" dirty="0"/>
              <a:t>(Höga Visan 6:9)</a:t>
            </a:r>
          </a:p>
        </p:txBody>
      </p:sp>
    </p:spTree>
    <p:extLst>
      <p:ext uri="{BB962C8B-B14F-4D97-AF65-F5344CB8AC3E}">
        <p14:creationId xmlns:p14="http://schemas.microsoft.com/office/powerpoint/2010/main" val="3277751344"/>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67544" y="980728"/>
            <a:ext cx="8136904" cy="5003614"/>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The Legion of Mary is open to  all Catholics who:</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Faithfully practice their religion and want to get closer to Jesus and his mother.</a:t>
            </a:r>
          </a:p>
          <a:p>
            <a:pPr marL="342900" indent="-342900">
              <a:lnSpc>
                <a:spcPct val="15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Are willing to participate in apostolic work</a:t>
            </a:r>
          </a:p>
          <a:p>
            <a:pPr marL="342900" indent="-342900">
              <a:lnSpc>
                <a:spcPct val="15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Want to improve their knowledge of the faith and how to live it.</a:t>
            </a:r>
          </a:p>
          <a:p>
            <a:pPr marL="342900" indent="-342900">
              <a:lnSpc>
                <a:spcPct val="15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Want to enrich their prayer life.</a:t>
            </a:r>
          </a:p>
          <a:p>
            <a:pPr marL="342900" indent="-342900">
              <a:lnSpc>
                <a:spcPct val="15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Want to grow in friendship with other Catholics.</a:t>
            </a:r>
            <a:endParaRPr lang="sv-S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8601069"/>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7" y="1384899"/>
            <a:ext cx="5616624" cy="4939701"/>
          </a:xfrm>
        </p:spPr>
      </p:pic>
      <p:sp>
        <p:nvSpPr>
          <p:cNvPr id="10" name="textruta 9"/>
          <p:cNvSpPr txBox="1"/>
          <p:nvPr/>
        </p:nvSpPr>
        <p:spPr>
          <a:xfrm>
            <a:off x="467544" y="717398"/>
            <a:ext cx="7983276" cy="461665"/>
          </a:xfrm>
          <a:prstGeom prst="rect">
            <a:avLst/>
          </a:prstGeom>
          <a:noFill/>
        </p:spPr>
        <p:txBody>
          <a:bodyPr wrap="none" rtlCol="0">
            <a:spAutoFit/>
          </a:bodyPr>
          <a:lstStyle/>
          <a:p>
            <a:r>
              <a:rPr lang="sv-SE" sz="2400" dirty="0">
                <a:latin typeface="Verdana" panose="020B0604030504040204" pitchFamily="34" charset="0"/>
                <a:ea typeface="Verdana" panose="020B0604030504040204" pitchFamily="34" charset="0"/>
                <a:cs typeface="Verdana" panose="020B0604030504040204" pitchFamily="34" charset="0"/>
              </a:rPr>
              <a:t>Legionens altare – The </a:t>
            </a:r>
            <a:r>
              <a:rPr lang="sv-SE" sz="2400" dirty="0" err="1">
                <a:latin typeface="Verdana" panose="020B0604030504040204" pitchFamily="34" charset="0"/>
                <a:ea typeface="Verdana" panose="020B0604030504040204" pitchFamily="34" charset="0"/>
                <a:cs typeface="Verdana" panose="020B0604030504040204" pitchFamily="34" charset="0"/>
              </a:rPr>
              <a:t>Setting</a:t>
            </a:r>
            <a:r>
              <a:rPr lang="sv-SE" sz="2400" dirty="0">
                <a:latin typeface="Verdana" panose="020B0604030504040204" pitchFamily="34" charset="0"/>
                <a:ea typeface="Verdana" panose="020B0604030504040204" pitchFamily="34" charset="0"/>
                <a:cs typeface="Verdana" panose="020B0604030504040204" pitchFamily="34" charset="0"/>
              </a:rPr>
              <a:t> </a:t>
            </a:r>
            <a:r>
              <a:rPr lang="sv-SE" sz="2400" dirty="0" err="1">
                <a:latin typeface="Verdana" panose="020B0604030504040204" pitchFamily="34" charset="0"/>
                <a:ea typeface="Verdana" panose="020B0604030504040204" pitchFamily="34" charset="0"/>
                <a:cs typeface="Verdana" panose="020B0604030504040204" pitchFamily="34" charset="0"/>
              </a:rPr>
              <a:t>of</a:t>
            </a:r>
            <a:r>
              <a:rPr lang="sv-SE" sz="2400" dirty="0">
                <a:latin typeface="Verdana" panose="020B0604030504040204" pitchFamily="34" charset="0"/>
                <a:ea typeface="Verdana" panose="020B0604030504040204" pitchFamily="34" charset="0"/>
                <a:cs typeface="Verdana" panose="020B0604030504040204" pitchFamily="34" charset="0"/>
              </a:rPr>
              <a:t> The Legion Altar</a:t>
            </a:r>
          </a:p>
        </p:txBody>
      </p:sp>
    </p:spTree>
    <p:extLst>
      <p:ext uri="{BB962C8B-B14F-4D97-AF65-F5344CB8AC3E}">
        <p14:creationId xmlns:p14="http://schemas.microsoft.com/office/powerpoint/2010/main" val="2477030857"/>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2370" y="1700808"/>
            <a:ext cx="6489700" cy="4867275"/>
          </a:xfrm>
        </p:spPr>
      </p:pic>
      <p:sp>
        <p:nvSpPr>
          <p:cNvPr id="5" name="textruta 4"/>
          <p:cNvSpPr txBox="1"/>
          <p:nvPr/>
        </p:nvSpPr>
        <p:spPr>
          <a:xfrm>
            <a:off x="539552" y="903040"/>
            <a:ext cx="8015336" cy="461665"/>
          </a:xfrm>
          <a:prstGeom prst="rect">
            <a:avLst/>
          </a:prstGeom>
          <a:noFill/>
        </p:spPr>
        <p:txBody>
          <a:bodyPr wrap="none" rtlCol="0">
            <a:spAutoFit/>
          </a:bodyPr>
          <a:lstStyle/>
          <a:p>
            <a:r>
              <a:rPr lang="sv-SE" sz="2400" dirty="0">
                <a:latin typeface="Verdana" panose="020B0604030504040204" pitchFamily="34" charset="0"/>
                <a:ea typeface="Verdana" panose="020B0604030504040204" pitchFamily="34" charset="0"/>
                <a:cs typeface="Verdana" panose="020B0604030504040204" pitchFamily="34" charset="0"/>
              </a:rPr>
              <a:t>Den minsta enhet i Marialegionen kallas Presidium</a:t>
            </a:r>
          </a:p>
        </p:txBody>
      </p:sp>
    </p:spTree>
    <p:extLst>
      <p:ext uri="{BB962C8B-B14F-4D97-AF65-F5344CB8AC3E}">
        <p14:creationId xmlns:p14="http://schemas.microsoft.com/office/powerpoint/2010/main" val="69455802"/>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99592" y="764704"/>
            <a:ext cx="7344815" cy="5632311"/>
          </a:xfrm>
          <a:prstGeom prst="rect">
            <a:avLst/>
          </a:prstGeom>
          <a:noFill/>
        </p:spPr>
        <p:txBody>
          <a:bodyPr wrap="square" rtlCol="0">
            <a:spAutoFit/>
          </a:bodyPr>
          <a:lstStyle/>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Presidium i Lund arbetar aktivt sedan 2007. Medlemmarna träffas en gång i veckan för bön, planering, diskussion i grupp med ledning av en andlig ledare samt karitativt arbete utifrån det behov som finns i församlingen. I vår församling besöker vi sjuka och äldre med bön och kommunion. Vi hjälper också till med annat när församlingen behöver oss. Vår andliga ledare är p. Paul-Dominique Masiclat OP</a:t>
            </a:r>
          </a:p>
        </p:txBody>
      </p:sp>
    </p:spTree>
    <p:extLst>
      <p:ext uri="{BB962C8B-B14F-4D97-AF65-F5344CB8AC3E}">
        <p14:creationId xmlns:p14="http://schemas.microsoft.com/office/powerpoint/2010/main" val="2140557492"/>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55576" y="764704"/>
            <a:ext cx="7704856" cy="5909310"/>
          </a:xfrm>
          <a:prstGeom prst="rect">
            <a:avLst/>
          </a:prstGeom>
          <a:noFill/>
        </p:spPr>
        <p:txBody>
          <a:bodyPr wrap="square" rtlCol="0">
            <a:spAutoFit/>
          </a:bodyPr>
          <a:lstStyle/>
          <a:p>
            <a:pPr>
              <a:lnSpc>
                <a:spcPct val="150000"/>
              </a:lnSpc>
            </a:pPr>
            <a:r>
              <a:rPr lang="en-US" sz="2400" dirty="0">
                <a:latin typeface="Verdana" panose="020B0604030504040204" pitchFamily="34" charset="0"/>
                <a:ea typeface="Verdana" panose="020B0604030504040204" pitchFamily="34" charset="0"/>
                <a:cs typeface="Verdana" panose="020B0604030504040204" pitchFamily="34" charset="0"/>
              </a:rPr>
              <a:t>The Presidium in Lund has been working actively since 2007. Members meet once a week for prayer, planning, discussion in group setting with the guidance of a spiritual director and perform charitable work based on the needs of the parish. In our parish we visit the sick and the elderly with prayer and communion. We also help with other tasks when the parish needs us. Our spiritual director is p. </a:t>
            </a:r>
            <a:r>
              <a:rPr lang="sv-SE" sz="2400" dirty="0">
                <a:latin typeface="Verdana" panose="020B0604030504040204" pitchFamily="34" charset="0"/>
                <a:ea typeface="Verdana" panose="020B0604030504040204" pitchFamily="34" charset="0"/>
                <a:cs typeface="Verdana" panose="020B0604030504040204" pitchFamily="34" charset="0"/>
              </a:rPr>
              <a:t>Paul-Dominique Masiclat OP.</a:t>
            </a:r>
          </a:p>
          <a:p>
            <a:endParaRPr lang="sv-SE" dirty="0"/>
          </a:p>
        </p:txBody>
      </p:sp>
    </p:spTree>
    <p:extLst>
      <p:ext uri="{BB962C8B-B14F-4D97-AF65-F5344CB8AC3E}">
        <p14:creationId xmlns:p14="http://schemas.microsoft.com/office/powerpoint/2010/main" val="1924990774"/>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It all started here in 2007 – we were talking and praying in English</a:t>
            </a: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2559831964"/>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2924944"/>
            <a:ext cx="3240360" cy="3710890"/>
          </a:xfrm>
        </p:spPr>
      </p:pic>
      <p:pic>
        <p:nvPicPr>
          <p:cNvPr id="8" name="Platshållare för innehåll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2996952"/>
            <a:ext cx="3240360" cy="3600207"/>
          </a:xfr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2564904"/>
          </a:xfrm>
          <a:prstGeom prst="rect">
            <a:avLst/>
          </a:prstGeom>
        </p:spPr>
      </p:pic>
    </p:spTree>
    <p:extLst>
      <p:ext uri="{BB962C8B-B14F-4D97-AF65-F5344CB8AC3E}">
        <p14:creationId xmlns:p14="http://schemas.microsoft.com/office/powerpoint/2010/main" val="4128930773"/>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268760"/>
            <a:ext cx="8229600" cy="4608512"/>
          </a:xfrm>
        </p:spPr>
        <p:txBody>
          <a:bodyPr>
            <a:normAutofit lnSpcReduction="10000"/>
          </a:bodyPr>
          <a:lstStyle/>
          <a:p>
            <a:pPr>
              <a:lnSpc>
                <a:spcPct val="150000"/>
              </a:lnSpc>
            </a:pPr>
            <a:r>
              <a:rPr lang="sv-SE" sz="2800" dirty="0">
                <a:latin typeface="Verdana" panose="020B0604030504040204" pitchFamily="34" charset="0"/>
                <a:ea typeface="Verdana" panose="020B0604030504040204" pitchFamily="34" charset="0"/>
                <a:cs typeface="Verdana" panose="020B0604030504040204" pitchFamily="34" charset="0"/>
              </a:rPr>
              <a:t>Välkommen till våra möten på söndagar kl. 16:00 i S: t Thomas församling i Lund, Stora Tomegatan 15. Vi ber och talar på svenska och engelska.</a:t>
            </a:r>
          </a:p>
          <a:p>
            <a:pPr>
              <a:lnSpc>
                <a:spcPct val="150000"/>
              </a:lnSpc>
            </a:pPr>
            <a:r>
              <a:rPr lang="sv-SE" sz="2800" dirty="0">
                <a:latin typeface="Verdana" panose="020B0604030504040204" pitchFamily="34" charset="0"/>
                <a:ea typeface="Verdana" panose="020B0604030504040204" pitchFamily="34" charset="0"/>
                <a:cs typeface="Verdana" panose="020B0604030504040204" pitchFamily="34" charset="0"/>
              </a:rPr>
              <a:t>För mer information ring 076-165 70 09 och besök Marialegionens hemsida: </a:t>
            </a:r>
            <a:r>
              <a:rPr lang="sv-SE" sz="2800" u="sng" dirty="0">
                <a:latin typeface="Verdana" panose="020B0604030504040204" pitchFamily="34" charset="0"/>
                <a:ea typeface="Verdana" panose="020B0604030504040204" pitchFamily="34" charset="0"/>
                <a:cs typeface="Verdana" panose="020B0604030504040204" pitchFamily="34" charset="0"/>
                <a:hlinkClick r:id="rId2"/>
              </a:rPr>
              <a:t>www.legionofmary.ie</a:t>
            </a:r>
            <a:endParaRPr lang="sv-SE" sz="2800" dirty="0">
              <a:latin typeface="Verdana" panose="020B0604030504040204" pitchFamily="34" charset="0"/>
              <a:ea typeface="Verdana" panose="020B0604030504040204" pitchFamily="34" charset="0"/>
              <a:cs typeface="Verdana" panose="020B0604030504040204" pitchFamily="34" charset="0"/>
            </a:endParaRPr>
          </a:p>
          <a:p>
            <a:endParaRPr lang="sv-SE" dirty="0"/>
          </a:p>
        </p:txBody>
      </p:sp>
    </p:spTree>
    <p:extLst>
      <p:ext uri="{BB962C8B-B14F-4D97-AF65-F5344CB8AC3E}">
        <p14:creationId xmlns:p14="http://schemas.microsoft.com/office/powerpoint/2010/main" val="1569856680"/>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5"/>
          <p:cNvSpPr txBox="1">
            <a:spLocks/>
          </p:cNvSpPr>
          <p:nvPr/>
        </p:nvSpPr>
        <p:spPr>
          <a:xfrm>
            <a:off x="457200" y="764704"/>
            <a:ext cx="3898776" cy="4561249"/>
          </a:xfrm>
          <a:prstGeom prst="rect">
            <a:avLst/>
          </a:prstGeom>
          <a:noFill/>
        </p:spPr>
        <p:txBody>
          <a:bodyPr vert="horz" wrap="square" lIns="0" rIns="18288" rtlCol="0">
            <a:sp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lnSpc>
                <a:spcPct val="150000"/>
              </a:lnSpc>
            </a:pPr>
            <a:r>
              <a:rPr lang="sv-SE" sz="2400" b="1" dirty="0">
                <a:latin typeface="Courier New" panose="02070309020205020404" pitchFamily="49" charset="0"/>
                <a:cs typeface="Courier New" panose="02070309020205020404" pitchFamily="49" charset="0"/>
              </a:rPr>
              <a:t>”</a:t>
            </a:r>
            <a:r>
              <a:rPr lang="sv-SE" sz="2400" b="1" dirty="0" err="1">
                <a:latin typeface="Courier New" panose="02070309020205020404" pitchFamily="49" charset="0"/>
                <a:cs typeface="Courier New" panose="02070309020205020404" pitchFamily="49" charset="0"/>
              </a:rPr>
              <a:t>Who</a:t>
            </a:r>
            <a:r>
              <a:rPr lang="sv-SE" sz="2400" b="1" dirty="0">
                <a:latin typeface="Courier New" panose="02070309020205020404" pitchFamily="49" charset="0"/>
                <a:cs typeface="Courier New" panose="02070309020205020404" pitchFamily="49" charset="0"/>
              </a:rPr>
              <a:t> is </a:t>
            </a:r>
            <a:r>
              <a:rPr lang="sv-SE" sz="2400" b="1" dirty="0" err="1">
                <a:latin typeface="Courier New" panose="02070309020205020404" pitchFamily="49" charset="0"/>
                <a:cs typeface="Courier New" panose="02070309020205020404" pitchFamily="49" charset="0"/>
              </a:rPr>
              <a:t>she</a:t>
            </a:r>
            <a:r>
              <a:rPr lang="sv-SE" sz="2400" b="1" dirty="0">
                <a:latin typeface="Courier New" panose="02070309020205020404" pitchFamily="49" charset="0"/>
                <a:cs typeface="Courier New" panose="02070309020205020404" pitchFamily="49" charset="0"/>
              </a:rPr>
              <a:t> </a:t>
            </a:r>
            <a:r>
              <a:rPr lang="sv-SE" sz="2400" b="1" dirty="0" err="1">
                <a:latin typeface="Courier New" panose="02070309020205020404" pitchFamily="49" charset="0"/>
                <a:cs typeface="Courier New" panose="02070309020205020404" pitchFamily="49" charset="0"/>
              </a:rPr>
              <a:t>that</a:t>
            </a:r>
            <a:r>
              <a:rPr lang="sv-SE" sz="2400" b="1" dirty="0">
                <a:latin typeface="Courier New" panose="02070309020205020404" pitchFamily="49" charset="0"/>
                <a:cs typeface="Courier New" panose="02070309020205020404" pitchFamily="49" charset="0"/>
              </a:rPr>
              <a:t> </a:t>
            </a:r>
            <a:r>
              <a:rPr lang="sv-SE" sz="2400" b="1" dirty="0" err="1">
                <a:latin typeface="Courier New" panose="02070309020205020404" pitchFamily="49" charset="0"/>
                <a:cs typeface="Courier New" panose="02070309020205020404" pitchFamily="49" charset="0"/>
              </a:rPr>
              <a:t>comes</a:t>
            </a:r>
            <a:r>
              <a:rPr lang="sv-SE" sz="2400" b="1" dirty="0">
                <a:latin typeface="Courier New" panose="02070309020205020404" pitchFamily="49" charset="0"/>
                <a:cs typeface="Courier New" panose="02070309020205020404" pitchFamily="49" charset="0"/>
              </a:rPr>
              <a:t> </a:t>
            </a:r>
            <a:r>
              <a:rPr lang="sv-SE" sz="2400" b="1" dirty="0" err="1">
                <a:latin typeface="Courier New" panose="02070309020205020404" pitchFamily="49" charset="0"/>
                <a:cs typeface="Courier New" panose="02070309020205020404" pitchFamily="49" charset="0"/>
              </a:rPr>
              <a:t>forth</a:t>
            </a:r>
            <a:r>
              <a:rPr lang="sv-SE" sz="2400" b="1" dirty="0">
                <a:latin typeface="Courier New" panose="02070309020205020404" pitchFamily="49" charset="0"/>
                <a:cs typeface="Courier New" panose="02070309020205020404" pitchFamily="49" charset="0"/>
              </a:rPr>
              <a:t> as the </a:t>
            </a:r>
            <a:r>
              <a:rPr lang="sv-SE" sz="2400" b="1" dirty="0" err="1">
                <a:latin typeface="Courier New" panose="02070309020205020404" pitchFamily="49" charset="0"/>
                <a:cs typeface="Courier New" panose="02070309020205020404" pitchFamily="49" charset="0"/>
              </a:rPr>
              <a:t>morning</a:t>
            </a:r>
            <a:r>
              <a:rPr lang="sv-SE" sz="2400" b="1" dirty="0">
                <a:latin typeface="Courier New" panose="02070309020205020404" pitchFamily="49" charset="0"/>
                <a:cs typeface="Courier New" panose="02070309020205020404" pitchFamily="49" charset="0"/>
              </a:rPr>
              <a:t> </a:t>
            </a:r>
            <a:r>
              <a:rPr lang="sv-SE" sz="2400" b="1" dirty="0" err="1">
                <a:latin typeface="Courier New" panose="02070309020205020404" pitchFamily="49" charset="0"/>
                <a:cs typeface="Courier New" panose="02070309020205020404" pitchFamily="49" charset="0"/>
              </a:rPr>
              <a:t>rising</a:t>
            </a:r>
            <a:r>
              <a:rPr lang="sv-SE" sz="2400" b="1" dirty="0">
                <a:latin typeface="Courier New" panose="02070309020205020404" pitchFamily="49" charset="0"/>
                <a:cs typeface="Courier New" panose="02070309020205020404" pitchFamily="49" charset="0"/>
              </a:rPr>
              <a:t>, </a:t>
            </a:r>
          </a:p>
          <a:p>
            <a:pPr algn="l">
              <a:lnSpc>
                <a:spcPct val="150000"/>
              </a:lnSpc>
            </a:pPr>
            <a:r>
              <a:rPr lang="sv-SE" sz="2400" b="1" dirty="0">
                <a:latin typeface="Courier New" panose="02070309020205020404" pitchFamily="49" charset="0"/>
                <a:cs typeface="Courier New" panose="02070309020205020404" pitchFamily="49" charset="0"/>
              </a:rPr>
              <a:t>fair as the </a:t>
            </a:r>
            <a:r>
              <a:rPr lang="sv-SE" sz="2400" b="1" dirty="0" err="1">
                <a:latin typeface="Courier New" panose="02070309020205020404" pitchFamily="49" charset="0"/>
                <a:cs typeface="Courier New" panose="02070309020205020404" pitchFamily="49" charset="0"/>
              </a:rPr>
              <a:t>moon</a:t>
            </a:r>
            <a:r>
              <a:rPr lang="sv-SE" sz="2400" b="1" dirty="0">
                <a:latin typeface="Courier New" panose="02070309020205020404" pitchFamily="49" charset="0"/>
                <a:cs typeface="Courier New" panose="02070309020205020404" pitchFamily="49" charset="0"/>
              </a:rPr>
              <a:t>, </a:t>
            </a:r>
          </a:p>
          <a:p>
            <a:pPr algn="l">
              <a:lnSpc>
                <a:spcPct val="150000"/>
              </a:lnSpc>
            </a:pPr>
            <a:r>
              <a:rPr lang="sv-SE" sz="2400" b="1" dirty="0" err="1">
                <a:latin typeface="Courier New" panose="02070309020205020404" pitchFamily="49" charset="0"/>
                <a:cs typeface="Courier New" panose="02070309020205020404" pitchFamily="49" charset="0"/>
              </a:rPr>
              <a:t>bright</a:t>
            </a:r>
            <a:r>
              <a:rPr lang="sv-SE" sz="2400" b="1" dirty="0">
                <a:latin typeface="Courier New" panose="02070309020205020404" pitchFamily="49" charset="0"/>
                <a:cs typeface="Courier New" panose="02070309020205020404" pitchFamily="49" charset="0"/>
              </a:rPr>
              <a:t> as the </a:t>
            </a:r>
            <a:r>
              <a:rPr lang="sv-SE" sz="2400" b="1" dirty="0" err="1">
                <a:latin typeface="Courier New" panose="02070309020205020404" pitchFamily="49" charset="0"/>
                <a:cs typeface="Courier New" panose="02070309020205020404" pitchFamily="49" charset="0"/>
              </a:rPr>
              <a:t>sun</a:t>
            </a:r>
            <a:r>
              <a:rPr lang="sv-SE" sz="2400" b="1" dirty="0">
                <a:latin typeface="Courier New" panose="02070309020205020404" pitchFamily="49" charset="0"/>
                <a:cs typeface="Courier New" panose="02070309020205020404" pitchFamily="49" charset="0"/>
              </a:rPr>
              <a:t>, </a:t>
            </a:r>
          </a:p>
          <a:p>
            <a:pPr algn="l">
              <a:lnSpc>
                <a:spcPct val="150000"/>
              </a:lnSpc>
            </a:pPr>
            <a:r>
              <a:rPr lang="sv-SE" sz="2400" b="1" dirty="0">
                <a:latin typeface="Courier New" panose="02070309020205020404" pitchFamily="49" charset="0"/>
                <a:cs typeface="Courier New" panose="02070309020205020404" pitchFamily="49" charset="0"/>
              </a:rPr>
              <a:t>terrible as an </a:t>
            </a:r>
            <a:r>
              <a:rPr lang="sv-SE" sz="2400" b="1" dirty="0" err="1">
                <a:latin typeface="Courier New" panose="02070309020205020404" pitchFamily="49" charset="0"/>
                <a:cs typeface="Courier New" panose="02070309020205020404" pitchFamily="49" charset="0"/>
              </a:rPr>
              <a:t>army</a:t>
            </a:r>
            <a:endParaRPr lang="sv-SE" sz="2400" b="1" dirty="0">
              <a:latin typeface="Courier New" panose="02070309020205020404" pitchFamily="49" charset="0"/>
              <a:cs typeface="Courier New" panose="02070309020205020404" pitchFamily="49" charset="0"/>
            </a:endParaRPr>
          </a:p>
          <a:p>
            <a:pPr algn="l">
              <a:lnSpc>
                <a:spcPct val="150000"/>
              </a:lnSpc>
            </a:pPr>
            <a:r>
              <a:rPr lang="sv-SE" sz="2400" b="1" dirty="0">
                <a:latin typeface="Courier New" panose="02070309020205020404" pitchFamily="49" charset="0"/>
                <a:cs typeface="Courier New" panose="02070309020205020404" pitchFamily="49" charset="0"/>
              </a:rPr>
              <a:t>set in </a:t>
            </a:r>
            <a:r>
              <a:rPr lang="sv-SE" sz="2400" b="1" dirty="0" err="1">
                <a:latin typeface="Courier New" panose="02070309020205020404" pitchFamily="49" charset="0"/>
                <a:cs typeface="Courier New" panose="02070309020205020404" pitchFamily="49" charset="0"/>
              </a:rPr>
              <a:t>battle</a:t>
            </a:r>
            <a:r>
              <a:rPr lang="sv-SE" sz="2400" b="1" dirty="0">
                <a:latin typeface="Courier New" panose="02070309020205020404" pitchFamily="49" charset="0"/>
                <a:cs typeface="Courier New" panose="02070309020205020404" pitchFamily="49" charset="0"/>
              </a:rPr>
              <a:t> </a:t>
            </a:r>
            <a:r>
              <a:rPr lang="sv-SE" sz="2400" b="1" dirty="0" err="1">
                <a:latin typeface="Courier New" panose="02070309020205020404" pitchFamily="49" charset="0"/>
                <a:cs typeface="Courier New" panose="02070309020205020404" pitchFamily="49" charset="0"/>
              </a:rPr>
              <a:t>array</a:t>
            </a:r>
            <a:r>
              <a:rPr lang="sv-SE" sz="2400" b="1" dirty="0">
                <a:latin typeface="Courier New" panose="02070309020205020404" pitchFamily="49" charset="0"/>
                <a:cs typeface="Courier New" panose="02070309020205020404" pitchFamily="49" charset="0"/>
              </a:rPr>
              <a:t>?” </a:t>
            </a:r>
          </a:p>
          <a:p>
            <a:pPr algn="l"/>
            <a:r>
              <a:rPr lang="sv-SE" sz="1600" dirty="0"/>
              <a:t>(Song </a:t>
            </a:r>
            <a:r>
              <a:rPr lang="sv-SE" sz="1600" dirty="0" err="1"/>
              <a:t>of</a:t>
            </a:r>
            <a:r>
              <a:rPr lang="sv-SE" sz="1600" dirty="0"/>
              <a:t> Songs 6:9)</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16632"/>
            <a:ext cx="4614312" cy="6741368"/>
          </a:xfrm>
          <a:prstGeom prst="rect">
            <a:avLst/>
          </a:prstGeom>
        </p:spPr>
      </p:pic>
    </p:spTree>
    <p:extLst>
      <p:ext uri="{BB962C8B-B14F-4D97-AF65-F5344CB8AC3E}">
        <p14:creationId xmlns:p14="http://schemas.microsoft.com/office/powerpoint/2010/main" val="2359167692"/>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b="1" dirty="0">
                <a:latin typeface="Monotype Corsiva" panose="03010101010201010101" pitchFamily="66" charset="0"/>
              </a:rPr>
              <a:t>Legio </a:t>
            </a:r>
            <a:r>
              <a:rPr lang="sv-SE" b="1" dirty="0" err="1">
                <a:latin typeface="Monotype Corsiva" panose="03010101010201010101" pitchFamily="66" charset="0"/>
              </a:rPr>
              <a:t>Mariae</a:t>
            </a:r>
            <a:r>
              <a:rPr lang="sv-SE" b="1" dirty="0">
                <a:latin typeface="Monotype Corsiva" panose="03010101010201010101" pitchFamily="66" charset="0"/>
              </a:rPr>
              <a:t>  </a:t>
            </a:r>
            <a:r>
              <a:rPr lang="sv-SE" dirty="0"/>
              <a:t>– </a:t>
            </a:r>
            <a:r>
              <a:rPr lang="sv-SE" b="1" dirty="0">
                <a:latin typeface="Monotype Corsiva" panose="03010101010201010101" pitchFamily="66" charset="0"/>
              </a:rPr>
              <a:t>Marialegionen –</a:t>
            </a:r>
            <a:br>
              <a:rPr lang="sv-SE" b="1" dirty="0">
                <a:latin typeface="Monotype Corsiva" panose="03010101010201010101" pitchFamily="66" charset="0"/>
              </a:rPr>
            </a:br>
            <a:r>
              <a:rPr lang="sv-SE" b="1" dirty="0">
                <a:latin typeface="Monotype Corsiva" panose="03010101010201010101" pitchFamily="66" charset="0"/>
              </a:rPr>
              <a:t>The Legion </a:t>
            </a:r>
            <a:r>
              <a:rPr lang="sv-SE" b="1" dirty="0" err="1">
                <a:latin typeface="Monotype Corsiva" panose="03010101010201010101" pitchFamily="66" charset="0"/>
              </a:rPr>
              <a:t>of</a:t>
            </a:r>
            <a:r>
              <a:rPr lang="sv-SE" b="1" dirty="0">
                <a:latin typeface="Monotype Corsiva" panose="03010101010201010101" pitchFamily="66" charset="0"/>
              </a:rPr>
              <a:t> Mary</a:t>
            </a:r>
          </a:p>
        </p:txBody>
      </p:sp>
      <p:sp>
        <p:nvSpPr>
          <p:cNvPr id="3" name="textruta 2"/>
          <p:cNvSpPr txBox="1"/>
          <p:nvPr/>
        </p:nvSpPr>
        <p:spPr>
          <a:xfrm>
            <a:off x="457200" y="2489974"/>
            <a:ext cx="8229600" cy="3341620"/>
          </a:xfrm>
          <a:prstGeom prst="rect">
            <a:avLst/>
          </a:prstGeom>
          <a:noFill/>
        </p:spPr>
        <p:txBody>
          <a:bodyPr wrap="square" rtlCol="0">
            <a:spAutoFit/>
          </a:bodyPr>
          <a:lstStyle/>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Marialegionen är en sammanslutning av katoliker </a:t>
            </a:r>
          </a:p>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som med Kyrkans godkännande och under ledning av Maria </a:t>
            </a:r>
            <a:r>
              <a:rPr lang="sv-SE" sz="2400" dirty="0" err="1">
                <a:latin typeface="Verdana" panose="020B0604030504040204" pitchFamily="34" charset="0"/>
                <a:ea typeface="Verdana" panose="020B0604030504040204" pitchFamily="34" charset="0"/>
                <a:cs typeface="Verdana" panose="020B0604030504040204" pitchFamily="34" charset="0"/>
              </a:rPr>
              <a:t>Immaculata</a:t>
            </a:r>
            <a:r>
              <a:rPr lang="sv-SE" sz="2400" dirty="0">
                <a:latin typeface="Verdana" panose="020B0604030504040204" pitchFamily="34" charset="0"/>
                <a:ea typeface="Verdana" panose="020B0604030504040204" pitchFamily="34" charset="0"/>
                <a:cs typeface="Verdana" panose="020B0604030504040204" pitchFamily="34" charset="0"/>
              </a:rPr>
              <a:t>, förmedlerskan av all nåd, har slutit sig samman till en </a:t>
            </a:r>
            <a:r>
              <a:rPr lang="sv-SE" sz="2400" dirty="0" err="1">
                <a:latin typeface="Verdana" panose="020B0604030504040204" pitchFamily="34" charset="0"/>
                <a:ea typeface="Verdana" panose="020B0604030504040204" pitchFamily="34" charset="0"/>
                <a:cs typeface="Verdana" panose="020B0604030504040204" pitchFamily="34" charset="0"/>
              </a:rPr>
              <a:t>armè</a:t>
            </a:r>
            <a:r>
              <a:rPr lang="sv-SE" sz="2400" dirty="0">
                <a:latin typeface="Verdana" panose="020B0604030504040204" pitchFamily="34" charset="0"/>
                <a:ea typeface="Verdana" panose="020B0604030504040204" pitchFamily="34" charset="0"/>
                <a:cs typeface="Verdana" panose="020B0604030504040204" pitchFamily="34" charset="0"/>
              </a:rPr>
              <a:t> för att ta del i den kamp, som Kyrkan ständigt för mot världen och dess onda makter.  </a:t>
            </a:r>
          </a:p>
        </p:txBody>
      </p:sp>
    </p:spTree>
    <p:extLst>
      <p:ext uri="{BB962C8B-B14F-4D97-AF65-F5344CB8AC3E}">
        <p14:creationId xmlns:p14="http://schemas.microsoft.com/office/powerpoint/2010/main" val="1075169265"/>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b="1" dirty="0">
                <a:latin typeface="Monotype Corsiva" panose="03010101010201010101" pitchFamily="66" charset="0"/>
              </a:rPr>
              <a:t>Legio </a:t>
            </a:r>
            <a:r>
              <a:rPr lang="sv-SE" b="1" dirty="0" err="1">
                <a:latin typeface="Monotype Corsiva" panose="03010101010201010101" pitchFamily="66" charset="0"/>
              </a:rPr>
              <a:t>Mariae</a:t>
            </a:r>
            <a:r>
              <a:rPr lang="sv-SE" b="1" dirty="0">
                <a:latin typeface="Monotype Corsiva" panose="03010101010201010101" pitchFamily="66" charset="0"/>
              </a:rPr>
              <a:t>  </a:t>
            </a:r>
            <a:r>
              <a:rPr lang="sv-SE" dirty="0"/>
              <a:t>– </a:t>
            </a:r>
            <a:r>
              <a:rPr lang="sv-SE" b="1" dirty="0">
                <a:latin typeface="Monotype Corsiva" panose="03010101010201010101" pitchFamily="66" charset="0"/>
              </a:rPr>
              <a:t>Marialegionen –</a:t>
            </a:r>
            <a:br>
              <a:rPr lang="sv-SE" b="1" dirty="0">
                <a:latin typeface="Monotype Corsiva" panose="03010101010201010101" pitchFamily="66" charset="0"/>
              </a:rPr>
            </a:br>
            <a:r>
              <a:rPr lang="sv-SE" b="1" dirty="0">
                <a:latin typeface="Monotype Corsiva" panose="03010101010201010101" pitchFamily="66" charset="0"/>
              </a:rPr>
              <a:t>The Legion </a:t>
            </a:r>
            <a:r>
              <a:rPr lang="sv-SE" b="1" dirty="0" err="1">
                <a:latin typeface="Monotype Corsiva" panose="03010101010201010101" pitchFamily="66" charset="0"/>
              </a:rPr>
              <a:t>of</a:t>
            </a:r>
            <a:r>
              <a:rPr lang="sv-SE" b="1" dirty="0">
                <a:latin typeface="Monotype Corsiva" panose="03010101010201010101" pitchFamily="66" charset="0"/>
              </a:rPr>
              <a:t> Mary</a:t>
            </a:r>
            <a:endParaRPr lang="sv-SE" dirty="0"/>
          </a:p>
        </p:txBody>
      </p:sp>
      <p:sp>
        <p:nvSpPr>
          <p:cNvPr id="3" name="textruta 2"/>
          <p:cNvSpPr txBox="1"/>
          <p:nvPr/>
        </p:nvSpPr>
        <p:spPr>
          <a:xfrm>
            <a:off x="683568" y="1875523"/>
            <a:ext cx="7920880" cy="3895618"/>
          </a:xfrm>
          <a:prstGeom prst="rect">
            <a:avLst/>
          </a:prstGeom>
          <a:noFill/>
        </p:spPr>
        <p:txBody>
          <a:bodyPr wrap="square" rtlCol="0">
            <a:spAutoFit/>
          </a:bodyPr>
          <a:lstStyle/>
          <a:p>
            <a:pPr>
              <a:lnSpc>
                <a:spcPct val="150000"/>
              </a:lnSpc>
            </a:pPr>
            <a:r>
              <a:rPr lang="en-US" sz="2400" dirty="0">
                <a:latin typeface="Verdana" panose="020B0604030504040204" pitchFamily="34" charset="0"/>
                <a:ea typeface="Verdana" panose="020B0604030504040204" pitchFamily="34" charset="0"/>
                <a:cs typeface="Verdana" panose="020B0604030504040204" pitchFamily="34" charset="0"/>
              </a:rPr>
              <a:t>The Legion of Mary is an association of Catholics who, with the sanction of the Church and under  the powerful leadership of Mary Immaculate, </a:t>
            </a:r>
            <a:r>
              <a:rPr lang="en-US" sz="2400" dirty="0" err="1">
                <a:latin typeface="Verdana" panose="020B0604030504040204" pitchFamily="34" charset="0"/>
                <a:ea typeface="Verdana" panose="020B0604030504040204" pitchFamily="34" charset="0"/>
                <a:cs typeface="Verdana" panose="020B0604030504040204" pitchFamily="34" charset="0"/>
              </a:rPr>
              <a:t>Mediatrix</a:t>
            </a:r>
            <a:r>
              <a:rPr lang="en-US" sz="2400" dirty="0">
                <a:latin typeface="Verdana" panose="020B0604030504040204" pitchFamily="34" charset="0"/>
                <a:ea typeface="Verdana" panose="020B0604030504040204" pitchFamily="34" charset="0"/>
                <a:cs typeface="Verdana" panose="020B0604030504040204" pitchFamily="34" charset="0"/>
              </a:rPr>
              <a:t> of all Graces, have formed themselves into a Legion for service in the warfare which is perpetually waged by the Church against the world and its evil powers. </a:t>
            </a:r>
            <a:endParaRPr lang="sv-S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0019746"/>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95537" y="916895"/>
            <a:ext cx="8352928" cy="5155899"/>
          </a:xfrm>
          <a:prstGeom prst="rect">
            <a:avLst/>
          </a:prstGeom>
          <a:noFill/>
        </p:spPr>
        <p:txBody>
          <a:bodyPr wrap="square" rtlCol="0">
            <a:spAutoFit/>
          </a:bodyPr>
          <a:lstStyle/>
          <a:p>
            <a:pPr>
              <a:lnSpc>
                <a:spcPct val="200000"/>
              </a:lnSpc>
            </a:pPr>
            <a:r>
              <a:rPr lang="sv-SE" sz="2400" dirty="0">
                <a:latin typeface="Verdana" panose="020B0604030504040204" pitchFamily="34" charset="0"/>
                <a:ea typeface="Verdana" panose="020B0604030504040204" pitchFamily="34" charset="0"/>
                <a:cs typeface="Verdana" panose="020B0604030504040204" pitchFamily="34" charset="0"/>
              </a:rPr>
              <a:t>Legionärerna hoppas visa sig värdiga sin stora himmelska drottning genom sin lojalitet, sina dygder och sitt mod. </a:t>
            </a:r>
          </a:p>
          <a:p>
            <a:pPr>
              <a:lnSpc>
                <a:spcPct val="200000"/>
              </a:lnSpc>
            </a:pPr>
            <a:r>
              <a:rPr lang="sv-SE" sz="2400" dirty="0">
                <a:latin typeface="Verdana" panose="020B0604030504040204" pitchFamily="34" charset="0"/>
                <a:ea typeface="Verdana" panose="020B0604030504040204" pitchFamily="34" charset="0"/>
                <a:cs typeface="Verdana" panose="020B0604030504040204" pitchFamily="34" charset="0"/>
              </a:rPr>
              <a:t>Därför är Marialegionen organiserad som en </a:t>
            </a:r>
            <a:r>
              <a:rPr lang="sv-SE" sz="2400" dirty="0" err="1">
                <a:latin typeface="Verdana" panose="020B0604030504040204" pitchFamily="34" charset="0"/>
                <a:ea typeface="Verdana" panose="020B0604030504040204" pitchFamily="34" charset="0"/>
                <a:cs typeface="Verdana" panose="020B0604030504040204" pitchFamily="34" charset="0"/>
              </a:rPr>
              <a:t>armè</a:t>
            </a:r>
            <a:r>
              <a:rPr lang="sv-SE" sz="2400" dirty="0">
                <a:latin typeface="Verdana" panose="020B0604030504040204" pitchFamily="34" charset="0"/>
                <a:ea typeface="Verdana" panose="020B0604030504040204" pitchFamily="34" charset="0"/>
                <a:cs typeface="Verdana" panose="020B0604030504040204" pitchFamily="34" charset="0"/>
              </a:rPr>
              <a:t>, med förebild av den antika Romerska armé, men vapnen som används är legionärernas böner och arbete.</a:t>
            </a:r>
            <a:endParaRPr lang="sv-SE" sz="2400" dirty="0"/>
          </a:p>
        </p:txBody>
      </p:sp>
    </p:spTree>
    <p:extLst>
      <p:ext uri="{BB962C8B-B14F-4D97-AF65-F5344CB8AC3E}">
        <p14:creationId xmlns:p14="http://schemas.microsoft.com/office/powerpoint/2010/main" val="1476766411"/>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90644" y="620688"/>
            <a:ext cx="7562711" cy="5003614"/>
          </a:xfrm>
          <a:prstGeom prst="rect">
            <a:avLst/>
          </a:prstGeom>
          <a:noFill/>
        </p:spPr>
        <p:txBody>
          <a:bodyPr wrap="square" rtlCol="0">
            <a:spAutoFit/>
          </a:bodyPr>
          <a:lstStyle/>
          <a:p>
            <a:pPr>
              <a:lnSpc>
                <a:spcPct val="150000"/>
              </a:lnSpc>
            </a:pPr>
            <a:r>
              <a:rPr lang="en-US" sz="2400" dirty="0">
                <a:latin typeface="Verdana" panose="020B0604030504040204" pitchFamily="34" charset="0"/>
                <a:ea typeface="Verdana" panose="020B0604030504040204" pitchFamily="34" charset="0"/>
                <a:cs typeface="Verdana" panose="020B0604030504040204" pitchFamily="34" charset="0"/>
              </a:rPr>
              <a:t>The legionaries hope to render themselves worthy of their great heavenly Queen by their loyalty, their virtues, and their courage. </a:t>
            </a:r>
          </a:p>
          <a:p>
            <a:pPr>
              <a:lnSpc>
                <a:spcPct val="150000"/>
              </a:lnSpc>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2400" dirty="0">
                <a:latin typeface="Verdana" panose="020B0604030504040204" pitchFamily="34" charset="0"/>
                <a:ea typeface="Verdana" panose="020B0604030504040204" pitchFamily="34" charset="0"/>
                <a:cs typeface="Verdana" panose="020B0604030504040204" pitchFamily="34" charset="0"/>
              </a:rPr>
              <a:t>The Legion of Mary is therefore organized on the model of an army, principally on that of the army of ancient Rome, but the weapons being used are the prayers and the works of the legionaries of Mary.</a:t>
            </a:r>
          </a:p>
        </p:txBody>
      </p:sp>
    </p:spTree>
    <p:extLst>
      <p:ext uri="{BB962C8B-B14F-4D97-AF65-F5344CB8AC3E}">
        <p14:creationId xmlns:p14="http://schemas.microsoft.com/office/powerpoint/2010/main" val="189455444"/>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548680"/>
            <a:ext cx="8229600" cy="1143000"/>
          </a:xfrm>
        </p:spPr>
        <p:txBody>
          <a:bodyPr>
            <a:normAutofit fontScale="90000"/>
          </a:bodyPr>
          <a:lstStyle/>
          <a:p>
            <a:pPr>
              <a:lnSpc>
                <a:spcPct val="150000"/>
              </a:lnSpc>
            </a:pPr>
            <a:r>
              <a:rPr lang="sv-SE" sz="2200" b="1" dirty="0">
                <a:latin typeface="Verdana" panose="020B0604030504040204" pitchFamily="34" charset="0"/>
                <a:ea typeface="Verdana" panose="020B0604030504040204" pitchFamily="34" charset="0"/>
                <a:cs typeface="Verdana" panose="020B0604030504040204" pitchFamily="34" charset="0"/>
              </a:rPr>
              <a:t>Marialegionen som är en sammanslutning inom kyrkan,</a:t>
            </a:r>
            <a:br>
              <a:rPr lang="sv-SE" sz="2200" b="1" dirty="0">
                <a:latin typeface="Verdana" panose="020B0604030504040204" pitchFamily="34" charset="0"/>
                <a:ea typeface="Verdana" panose="020B0604030504040204" pitchFamily="34" charset="0"/>
                <a:cs typeface="Verdana" panose="020B0604030504040204" pitchFamily="34" charset="0"/>
              </a:rPr>
            </a:br>
            <a:r>
              <a:rPr lang="sv-SE" sz="2200" b="1" dirty="0">
                <a:latin typeface="Verdana" panose="020B0604030504040204" pitchFamily="34" charset="0"/>
                <a:ea typeface="Verdana" panose="020B0604030504040204" pitchFamily="34" charset="0"/>
                <a:cs typeface="Verdana" panose="020B0604030504040204" pitchFamily="34" charset="0"/>
              </a:rPr>
              <a:t> äger en handbok och följer dess system.</a:t>
            </a:r>
            <a:endParaRPr lang="sv-SE" dirty="0"/>
          </a:p>
        </p:txBody>
      </p:sp>
      <p:pic>
        <p:nvPicPr>
          <p:cNvPr id="10" name="Platshållare för innehåll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2060848"/>
            <a:ext cx="3229365" cy="4433888"/>
          </a:xfrm>
        </p:spPr>
      </p:pic>
      <p:pic>
        <p:nvPicPr>
          <p:cNvPr id="12" name="Platshållare för innehåll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3511486740"/>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548680"/>
            <a:ext cx="8229600" cy="1143000"/>
          </a:xfrm>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The Legion of Mary is an association that follows a system which is based on a legionary handbook.</a:t>
            </a:r>
          </a:p>
        </p:txBody>
      </p:sp>
      <p:pic>
        <p:nvPicPr>
          <p:cNvPr id="5" name="Platshållare för innehåll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1535" y="1920875"/>
            <a:ext cx="3229930" cy="4433888"/>
          </a:xfrm>
        </p:spPr>
      </p:pic>
      <p:pic>
        <p:nvPicPr>
          <p:cNvPr id="6" name="Platshållare för innehåll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792" y="1920875"/>
            <a:ext cx="3325416" cy="4433888"/>
          </a:xfrm>
        </p:spPr>
      </p:pic>
    </p:spTree>
    <p:extLst>
      <p:ext uri="{BB962C8B-B14F-4D97-AF65-F5344CB8AC3E}">
        <p14:creationId xmlns:p14="http://schemas.microsoft.com/office/powerpoint/2010/main" val="3754359937"/>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31540" y="1104966"/>
            <a:ext cx="8280920" cy="4648067"/>
          </a:xfrm>
          <a:prstGeom prst="rect">
            <a:avLst/>
          </a:prstGeom>
          <a:noFill/>
        </p:spPr>
        <p:txBody>
          <a:bodyPr wrap="square" rtlCol="0">
            <a:spAutoFit/>
          </a:bodyPr>
          <a:lstStyle/>
          <a:p>
            <a:r>
              <a:rPr lang="sv-SE" sz="2400" b="1" dirty="0">
                <a:latin typeface="Verdana" panose="020B0604030504040204" pitchFamily="34" charset="0"/>
                <a:ea typeface="Verdana" panose="020B0604030504040204" pitchFamily="34" charset="0"/>
                <a:cs typeface="Verdana" panose="020B0604030504040204" pitchFamily="34" charset="0"/>
              </a:rPr>
              <a:t>Marialegionen är öppet för alla katoliker som:</a:t>
            </a:r>
          </a:p>
          <a:p>
            <a:endParaRPr lang="sv-SE" sz="2400" dirty="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50000"/>
              </a:lnSpc>
              <a:buFont typeface="Wingdings" panose="05000000000000000000" pitchFamily="2" charset="2"/>
              <a:buChar char="§"/>
            </a:pPr>
            <a:r>
              <a:rPr lang="sv-SE" sz="2400" dirty="0">
                <a:latin typeface="Verdana" panose="020B0604030504040204" pitchFamily="34" charset="0"/>
                <a:ea typeface="Verdana" panose="020B0604030504040204" pitchFamily="34" charset="0"/>
                <a:cs typeface="Verdana" panose="020B0604030504040204" pitchFamily="34" charset="0"/>
              </a:rPr>
              <a:t>Troget utövar sin religion och vill komma närmare Jesus och hans mor</a:t>
            </a:r>
          </a:p>
          <a:p>
            <a:pPr marL="285750" lvl="0" indent="-285750">
              <a:lnSpc>
                <a:spcPct val="150000"/>
              </a:lnSpc>
              <a:buFont typeface="Wingdings" panose="05000000000000000000" pitchFamily="2" charset="2"/>
              <a:buChar char="§"/>
            </a:pPr>
            <a:r>
              <a:rPr lang="sv-SE" sz="2400" dirty="0">
                <a:latin typeface="Verdana" panose="020B0604030504040204" pitchFamily="34" charset="0"/>
                <a:ea typeface="Verdana" panose="020B0604030504040204" pitchFamily="34" charset="0"/>
                <a:cs typeface="Verdana" panose="020B0604030504040204" pitchFamily="34" charset="0"/>
              </a:rPr>
              <a:t>Är bereda att delta i ett apostoliskt arbete </a:t>
            </a:r>
          </a:p>
          <a:p>
            <a:pPr marL="285750" lvl="0" indent="-285750">
              <a:lnSpc>
                <a:spcPct val="150000"/>
              </a:lnSpc>
              <a:buFont typeface="Wingdings" panose="05000000000000000000" pitchFamily="2" charset="2"/>
              <a:buChar char="§"/>
            </a:pPr>
            <a:r>
              <a:rPr lang="sv-SE" sz="2400" dirty="0">
                <a:latin typeface="Verdana" panose="020B0604030504040204" pitchFamily="34" charset="0"/>
                <a:ea typeface="Verdana" panose="020B0604030504040204" pitchFamily="34" charset="0"/>
                <a:cs typeface="Verdana" panose="020B0604030504040204" pitchFamily="34" charset="0"/>
              </a:rPr>
              <a:t>Vill förbättra sin kunskap om tron och hur man ska leva efter den </a:t>
            </a:r>
          </a:p>
          <a:p>
            <a:pPr marL="285750" lvl="0" indent="-285750">
              <a:lnSpc>
                <a:spcPct val="150000"/>
              </a:lnSpc>
              <a:buFont typeface="Wingdings" panose="05000000000000000000" pitchFamily="2" charset="2"/>
              <a:buChar char="§"/>
            </a:pPr>
            <a:r>
              <a:rPr lang="sv-SE" sz="2400" dirty="0">
                <a:latin typeface="Verdana" panose="020B0604030504040204" pitchFamily="34" charset="0"/>
                <a:ea typeface="Verdana" panose="020B0604030504040204" pitchFamily="34" charset="0"/>
                <a:cs typeface="Verdana" panose="020B0604030504040204" pitchFamily="34" charset="0"/>
              </a:rPr>
              <a:t>Vill berika sitt </a:t>
            </a:r>
            <a:r>
              <a:rPr lang="sv-SE" sz="2400" dirty="0" err="1">
                <a:latin typeface="Verdana" panose="020B0604030504040204" pitchFamily="34" charset="0"/>
                <a:ea typeface="Verdana" panose="020B0604030504040204" pitchFamily="34" charset="0"/>
                <a:cs typeface="Verdana" panose="020B0604030504040204" pitchFamily="34" charset="0"/>
              </a:rPr>
              <a:t>böneliv</a:t>
            </a:r>
            <a:endParaRPr lang="sv-SE" sz="2400" dirty="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50000"/>
              </a:lnSpc>
              <a:buFont typeface="Wingdings" panose="05000000000000000000" pitchFamily="2" charset="2"/>
              <a:buChar char="§"/>
            </a:pPr>
            <a:r>
              <a:rPr lang="sv-SE" sz="2400" dirty="0">
                <a:latin typeface="Verdana" panose="020B0604030504040204" pitchFamily="34" charset="0"/>
                <a:ea typeface="Verdana" panose="020B0604030504040204" pitchFamily="34" charset="0"/>
                <a:cs typeface="Verdana" panose="020B0604030504040204" pitchFamily="34" charset="0"/>
              </a:rPr>
              <a:t>Vill växa i vänskap med andra katoliker</a:t>
            </a:r>
            <a:endParaRPr lang="sv-SE" dirty="0"/>
          </a:p>
        </p:txBody>
      </p:sp>
    </p:spTree>
    <p:extLst>
      <p:ext uri="{BB962C8B-B14F-4D97-AF65-F5344CB8AC3E}">
        <p14:creationId xmlns:p14="http://schemas.microsoft.com/office/powerpoint/2010/main" val="3869135000"/>
      </p:ext>
    </p:extLst>
  </p:cSld>
  <p:clrMapOvr>
    <a:masterClrMapping/>
  </p:clrMapOvr>
  <mc:AlternateContent xmlns:mc="http://schemas.openxmlformats.org/markup-compatibility/2006" xmlns:p14="http://schemas.microsoft.com/office/powerpoint/2010/main">
    <mc:Choice Requires="p14">
      <p:transition spd="slow" p14:dur="4250" advClick="0" advTm="16000">
        <p:circle/>
      </p:transition>
    </mc:Choice>
    <mc:Fallback xmlns="">
      <p:transition spd="slow" advClick="0" advTm="16000">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öde">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632</TotalTime>
  <Words>682</Words>
  <Application>Microsoft Office PowerPoint</Application>
  <PresentationFormat>Bildspel på skärmen (4:3)</PresentationFormat>
  <Paragraphs>45</Paragraphs>
  <Slides>17</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Arial</vt:lpstr>
      <vt:lpstr>Calibri</vt:lpstr>
      <vt:lpstr>Constantia</vt:lpstr>
      <vt:lpstr>Courier New</vt:lpstr>
      <vt:lpstr>Monotype Corsiva</vt:lpstr>
      <vt:lpstr>Verdana</vt:lpstr>
      <vt:lpstr>Wingdings</vt:lpstr>
      <vt:lpstr>Wingdings 2</vt:lpstr>
      <vt:lpstr>Flöde</vt:lpstr>
      <vt:lpstr>PowerPoint-presentation</vt:lpstr>
      <vt:lpstr>PowerPoint-presentation</vt:lpstr>
      <vt:lpstr>Legio Mariae  – Marialegionen – The Legion of Mary</vt:lpstr>
      <vt:lpstr>Legio Mariae  – Marialegionen – The Legion of Mary</vt:lpstr>
      <vt:lpstr>PowerPoint-presentation</vt:lpstr>
      <vt:lpstr>PowerPoint-presentation</vt:lpstr>
      <vt:lpstr>Marialegionen som är en sammanslutning inom kyrkan,  äger en handbok och följer dess system.</vt:lpstr>
      <vt:lpstr>The Legion of Mary is an association that follows a system which is based on a legionary handbook.</vt:lpstr>
      <vt:lpstr>PowerPoint-presentation</vt:lpstr>
      <vt:lpstr>PowerPoint-presentation</vt:lpstr>
      <vt:lpstr>PowerPoint-presentation</vt:lpstr>
      <vt:lpstr>PowerPoint-presentation</vt:lpstr>
      <vt:lpstr>PowerPoint-presentation</vt:lpstr>
      <vt:lpstr>PowerPoint-presentation</vt:lpstr>
      <vt:lpstr>It all started here in 2007 – we were talking and praying in English</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Krystyna</dc:creator>
  <cp:lastModifiedBy>Krystyna Podwalna-Abebe</cp:lastModifiedBy>
  <cp:revision>45</cp:revision>
  <dcterms:created xsi:type="dcterms:W3CDTF">2020-02-13T14:57:35Z</dcterms:created>
  <dcterms:modified xsi:type="dcterms:W3CDTF">2021-08-31T21:09:10Z</dcterms:modified>
</cp:coreProperties>
</file>